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60"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4C41D086-E4A2-4543-AE0E-D062A3784F91}" type="datetimeFigureOut">
              <a:rPr lang="ar-SA" smtClean="0"/>
              <a:t>08/01/37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135725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C41D086-E4A2-4543-AE0E-D062A3784F91}" type="datetimeFigureOut">
              <a:rPr lang="ar-SA" smtClean="0"/>
              <a:t>08/01/37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48488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C41D086-E4A2-4543-AE0E-D062A3784F91}" type="datetimeFigureOut">
              <a:rPr lang="ar-SA" smtClean="0"/>
              <a:t>08/01/37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401317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C41D086-E4A2-4543-AE0E-D062A3784F91}" type="datetimeFigureOut">
              <a:rPr lang="ar-SA" smtClean="0"/>
              <a:t>08/01/37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217864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41D086-E4A2-4543-AE0E-D062A3784F91}" type="datetimeFigureOut">
              <a:rPr lang="ar-SA" smtClean="0"/>
              <a:t>08/01/37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284591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4C41D086-E4A2-4543-AE0E-D062A3784F91}" type="datetimeFigureOut">
              <a:rPr lang="ar-SA" smtClean="0"/>
              <a:t>08/01/37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356881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4C41D086-E4A2-4543-AE0E-D062A3784F91}" type="datetimeFigureOut">
              <a:rPr lang="ar-SA" smtClean="0"/>
              <a:t>08/01/37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197139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4C41D086-E4A2-4543-AE0E-D062A3784F91}" type="datetimeFigureOut">
              <a:rPr lang="ar-SA" smtClean="0"/>
              <a:t>08/01/37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3358553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1D086-E4A2-4543-AE0E-D062A3784F91}" type="datetimeFigureOut">
              <a:rPr lang="ar-SA" smtClean="0"/>
              <a:t>08/01/37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530287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1D086-E4A2-4543-AE0E-D062A3784F91}" type="datetimeFigureOut">
              <a:rPr lang="ar-SA" smtClean="0"/>
              <a:t>08/01/37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355427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1D086-E4A2-4543-AE0E-D062A3784F91}" type="datetimeFigureOut">
              <a:rPr lang="ar-SA" smtClean="0"/>
              <a:t>08/01/37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608B279-00B2-46E3-9709-65B21001DB71}" type="slidenum">
              <a:rPr lang="ar-SA" smtClean="0"/>
              <a:t>‹#›</a:t>
            </a:fld>
            <a:endParaRPr lang="ar-SA"/>
          </a:p>
        </p:txBody>
      </p:sp>
    </p:spTree>
    <p:extLst>
      <p:ext uri="{BB962C8B-B14F-4D97-AF65-F5344CB8AC3E}">
        <p14:creationId xmlns:p14="http://schemas.microsoft.com/office/powerpoint/2010/main" val="69653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41D086-E4A2-4543-AE0E-D062A3784F91}" type="datetimeFigureOut">
              <a:rPr lang="ar-SA" smtClean="0"/>
              <a:t>08/01/37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08B279-00B2-46E3-9709-65B21001DB71}" type="slidenum">
              <a:rPr lang="ar-SA" smtClean="0"/>
              <a:t>‹#›</a:t>
            </a:fld>
            <a:endParaRPr lang="ar-SA"/>
          </a:p>
        </p:txBody>
      </p:sp>
    </p:spTree>
    <p:extLst>
      <p:ext uri="{BB962C8B-B14F-4D97-AF65-F5344CB8AC3E}">
        <p14:creationId xmlns:p14="http://schemas.microsoft.com/office/powerpoint/2010/main" val="3061176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المشروع الألماني في أفريقيا </a:t>
            </a:r>
            <a:endParaRPr lang="ar-SA" dirty="0"/>
          </a:p>
        </p:txBody>
      </p:sp>
      <p:sp>
        <p:nvSpPr>
          <p:cNvPr id="3" name="Content Placeholder 2"/>
          <p:cNvSpPr>
            <a:spLocks noGrp="1"/>
          </p:cNvSpPr>
          <p:nvPr>
            <p:ph idx="1"/>
          </p:nvPr>
        </p:nvSpPr>
        <p:spPr/>
        <p:txBody>
          <a:bodyPr/>
          <a:lstStyle/>
          <a:p>
            <a:r>
              <a:rPr lang="ar-SA" dirty="0" smtClean="0"/>
              <a:t>أظهر الألمان رغبتهم في الاستعمار الخارجي منذ منتصف القرن التاسع عشر ، وأيد هذه الرغبة الوحدة الألمانية في عام 1871 ، برغم عزوف المستشار الألماني بسمارك عن كل أطماع استعمارية من أجل المحافظة على ما كسبته ألمانيا بعد الوحدة . لكن تألفت في ألمانيا الجمعيات الاستعمارية بهدف الحصول على مستعمرات في أفريقيا . </a:t>
            </a:r>
            <a:endParaRPr lang="ar-SA" dirty="0"/>
          </a:p>
        </p:txBody>
      </p:sp>
    </p:spTree>
    <p:extLst>
      <p:ext uri="{BB962C8B-B14F-4D97-AF65-F5344CB8AC3E}">
        <p14:creationId xmlns:p14="http://schemas.microsoft.com/office/powerpoint/2010/main" val="247714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حملة كارل بيترز 1888</a:t>
            </a:r>
            <a:endParaRPr lang="ar-SA" dirty="0"/>
          </a:p>
        </p:txBody>
      </p:sp>
      <p:sp>
        <p:nvSpPr>
          <p:cNvPr id="3" name="Content Placeholder 2"/>
          <p:cNvSpPr>
            <a:spLocks noGrp="1"/>
          </p:cNvSpPr>
          <p:nvPr>
            <p:ph idx="1"/>
          </p:nvPr>
        </p:nvSpPr>
        <p:spPr/>
        <p:txBody>
          <a:bodyPr/>
          <a:lstStyle/>
          <a:p>
            <a:r>
              <a:rPr lang="ar-SA" dirty="0" smtClean="0"/>
              <a:t>عرضت ألمانيا على آمين باشا الدخول في خدمتها بأن يقود حملة لصالح الإمبراطورية الألمانية لضم الأراضي الواقعة بين بحيرة فكتوريا وتنجانيقا حتى بحيرتي  ألبرت و أدوارد . </a:t>
            </a:r>
          </a:p>
          <a:p>
            <a:r>
              <a:rPr lang="ar-SA" dirty="0" smtClean="0"/>
              <a:t>لذلك رحل كارل بيترز عام 1888من المحمية الألمانية في ويتو على رأس حملة عسكرية لإنقاذ آمين باشا ، وإن كان يرمي من هذه الحملة إلى الحصول على أرض جديدة لألمانيا في حوض النيل حتى يعوق وصول بريطانيا إلى مياه آعالي النيل . </a:t>
            </a:r>
            <a:endParaRPr lang="ar-SA" dirty="0"/>
          </a:p>
        </p:txBody>
      </p:sp>
    </p:spTree>
    <p:extLst>
      <p:ext uri="{BB962C8B-B14F-4D97-AF65-F5344CB8AC3E}">
        <p14:creationId xmlns:p14="http://schemas.microsoft.com/office/powerpoint/2010/main" val="205157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موقف بريطانيا من الحملة </a:t>
            </a:r>
            <a:endParaRPr lang="ar-SA" dirty="0"/>
          </a:p>
        </p:txBody>
      </p:sp>
      <p:sp>
        <p:nvSpPr>
          <p:cNvPr id="3" name="Content Placeholder 2"/>
          <p:cNvSpPr>
            <a:spLocks noGrp="1"/>
          </p:cNvSpPr>
          <p:nvPr>
            <p:ph idx="1"/>
          </p:nvPr>
        </p:nvSpPr>
        <p:spPr/>
        <p:txBody>
          <a:bodyPr/>
          <a:lstStyle/>
          <a:p>
            <a:r>
              <a:rPr lang="ar-SA" dirty="0" smtClean="0"/>
              <a:t>رأت بريطانيا ضرورة التدخل لوضع حد للأطماع الألمانية في منطقة آعالي النيل ، فقد طلب سالزبري من الحكومة الألمانية أن تحدد موقفها من الحملة الألمانية لإنقاذ آمين باشا . فأكد له بسمارك بأنه لم يعط الحملة أى صفة رسمية أو أى تأييد معنوى أيا كان . كان جواب بسمارك على التحذير البريطاني معناه أنه كان يخشي عواقب المغامرات الأفريقية والاصطدام ببريطانيا ، وكان يرى أن الوقت قد حان لوضع حل نهائي للتنافس البريطاني – الألماني في شرق أفريقيا قبل أن تتوتر العلاقات البريطانية الألمانية . </a:t>
            </a:r>
            <a:endParaRPr lang="ar-SA" dirty="0"/>
          </a:p>
        </p:txBody>
      </p:sp>
    </p:spTree>
    <p:extLst>
      <p:ext uri="{BB962C8B-B14F-4D97-AF65-F5344CB8AC3E}">
        <p14:creationId xmlns:p14="http://schemas.microsoft.com/office/powerpoint/2010/main" val="3490103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الجمعيات الاستعمارية الألمانية </a:t>
            </a:r>
            <a:endParaRPr lang="ar-SA" dirty="0"/>
          </a:p>
        </p:txBody>
      </p:sp>
      <p:sp>
        <p:nvSpPr>
          <p:cNvPr id="3" name="Content Placeholder 2"/>
          <p:cNvSpPr>
            <a:spLocks noGrp="1"/>
          </p:cNvSpPr>
          <p:nvPr>
            <p:ph idx="1"/>
          </p:nvPr>
        </p:nvSpPr>
        <p:spPr/>
        <p:txBody>
          <a:bodyPr/>
          <a:lstStyle/>
          <a:p>
            <a:r>
              <a:rPr lang="ar-SA" dirty="0" smtClean="0"/>
              <a:t>تمكنت الجمعيات الاستعمارية الألمانية من إخضاع مناطق كبيرة على ساحل أفريقيا الشرقي لألمانيا ، وسرعان ما أعلنت ألمانيا حمايتها على هذه الجهات عقب مؤتمر برلين 1884- 1885 . </a:t>
            </a:r>
          </a:p>
          <a:p>
            <a:r>
              <a:rPr lang="ar-SA" dirty="0" smtClean="0"/>
              <a:t>وكانت ألمانيا تهدف من إعلان حمايتها على ساحل أفريقيا الشرقي إلى مد نفوذها على منابع النيل والأقاليم المجاورة ، وإقامة حزام يبدأ من الشاطئ الأفريقي على المحيط الهندى حتى الجانب الغربي المطل على المحيط الأطلنطي . </a:t>
            </a:r>
            <a:endParaRPr lang="ar-SA" dirty="0"/>
          </a:p>
        </p:txBody>
      </p:sp>
    </p:spTree>
    <p:extLst>
      <p:ext uri="{BB962C8B-B14F-4D97-AF65-F5344CB8AC3E}">
        <p14:creationId xmlns:p14="http://schemas.microsoft.com/office/powerpoint/2010/main" val="3211262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المنافسة بين بريطانيا وألمانيا </a:t>
            </a:r>
            <a:endParaRPr lang="ar-SA" dirty="0"/>
          </a:p>
        </p:txBody>
      </p:sp>
      <p:sp>
        <p:nvSpPr>
          <p:cNvPr id="3" name="Content Placeholder 2"/>
          <p:cNvSpPr>
            <a:spLocks noGrp="1"/>
          </p:cNvSpPr>
          <p:nvPr>
            <p:ph idx="1"/>
          </p:nvPr>
        </p:nvSpPr>
        <p:spPr/>
        <p:txBody>
          <a:bodyPr/>
          <a:lstStyle/>
          <a:p>
            <a:r>
              <a:rPr lang="ar-SA" dirty="0" smtClean="0"/>
              <a:t>أصبحت المنافسة على أشدها بين بريطانيا وألمانيا في حوض النيل ولكن ظروف ألمانيا لم تسمح لها بأن تعادى بريطانيا في الوقت الذى كانت ألمانيا تنظر فيه إلى بريطانيا على أنها سوف تساعدها في تثبيت أقدامها في القارة الأفريقية ، نظير المساعدة المساعدة التى قدمتها ألمانيا لها في المشاكل الدولية ولاسيما مسألة احتلال بريطانيا لمصر . </a:t>
            </a:r>
            <a:endParaRPr lang="ar-SA" dirty="0"/>
          </a:p>
        </p:txBody>
      </p:sp>
    </p:spTree>
    <p:extLst>
      <p:ext uri="{BB962C8B-B14F-4D97-AF65-F5344CB8AC3E}">
        <p14:creationId xmlns:p14="http://schemas.microsoft.com/office/powerpoint/2010/main" val="264969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ألمانيا تطلب المكافأة من ألمانيا </a:t>
            </a:r>
            <a:endParaRPr lang="ar-SA" dirty="0"/>
          </a:p>
        </p:txBody>
      </p:sp>
      <p:sp>
        <p:nvSpPr>
          <p:cNvPr id="3" name="Content Placeholder 2"/>
          <p:cNvSpPr>
            <a:spLocks noGrp="1"/>
          </p:cNvSpPr>
          <p:nvPr>
            <p:ph idx="1"/>
          </p:nvPr>
        </p:nvSpPr>
        <p:spPr/>
        <p:txBody>
          <a:bodyPr/>
          <a:lstStyle/>
          <a:p>
            <a:r>
              <a:rPr lang="ar-SA" dirty="0" smtClean="0"/>
              <a:t>توقعت ألمانيا أن تقوم الحكومة البريطانية بمكافآتها على موقفها تجاه المسألة المصرية ، وذلك بضم هليجولاند ، وأنجرا بكوينا في جنوب أفريقيا إلى النفوذ الألمانى . ولكن الدبلوماسية البريطانية كانت تخشى من خطر تهديد الألمان لوادى النيل من الجنوب ، فرسمت لنفسها سياسة تقوم على حماية النيل من الزحف الألماني . </a:t>
            </a:r>
            <a:endParaRPr lang="ar-SA" dirty="0"/>
          </a:p>
        </p:txBody>
      </p:sp>
    </p:spTree>
    <p:extLst>
      <p:ext uri="{BB962C8B-B14F-4D97-AF65-F5344CB8AC3E}">
        <p14:creationId xmlns:p14="http://schemas.microsoft.com/office/powerpoint/2010/main" val="311874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تخلي سلطان زنجبار عن المناطق الداخلية في شرق أفريقيا لألمانيا </a:t>
            </a:r>
            <a:endParaRPr lang="ar-SA" dirty="0"/>
          </a:p>
        </p:txBody>
      </p:sp>
      <p:sp>
        <p:nvSpPr>
          <p:cNvPr id="3" name="Content Placeholder 2"/>
          <p:cNvSpPr>
            <a:spLocks noGrp="1"/>
          </p:cNvSpPr>
          <p:nvPr>
            <p:ph idx="1"/>
          </p:nvPr>
        </p:nvSpPr>
        <p:spPr/>
        <p:txBody>
          <a:bodyPr/>
          <a:lstStyle/>
          <a:p>
            <a:r>
              <a:rPr lang="ar-SA" dirty="0" smtClean="0"/>
              <a:t>عندما تخلي سلطان زنجبار سيد برغش لألمانيا عن المناطق الداخلية في شرق أفريقيا ودار السلام والمنطقة الساحلية لويتو شمال نهر تانا ، اعترضت الدبلوماسية البريطانية على سيطرة ألمانيا على ويتو ، لأن بسيطرتهم على تلك المنطقة جعلت الألمان يحيطون بمنطقة النفوذ البريطاني من الشمال والجنوب ، وكان ذلك من الأمور التى أزعجت تلك الدبلوماسية لأنها توقعت زحف ألماني من ويتو نحو المرتفعات الداخلية إلى آعالي النيل . </a:t>
            </a:r>
            <a:endParaRPr lang="ar-SA" dirty="0"/>
          </a:p>
        </p:txBody>
      </p:sp>
    </p:spTree>
    <p:extLst>
      <p:ext uri="{BB962C8B-B14F-4D97-AF65-F5344CB8AC3E}">
        <p14:creationId xmlns:p14="http://schemas.microsoft.com/office/powerpoint/2010/main" val="373907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شراء مساعدة ألمانيا </a:t>
            </a:r>
            <a:endParaRPr lang="ar-SA" dirty="0"/>
          </a:p>
        </p:txBody>
      </p:sp>
      <p:sp>
        <p:nvSpPr>
          <p:cNvPr id="3" name="Content Placeholder 2"/>
          <p:cNvSpPr>
            <a:spLocks noGrp="1"/>
          </p:cNvSpPr>
          <p:nvPr>
            <p:ph idx="1"/>
          </p:nvPr>
        </p:nvSpPr>
        <p:spPr/>
        <p:txBody>
          <a:bodyPr/>
          <a:lstStyle/>
          <a:p>
            <a:r>
              <a:rPr lang="ar-SA" dirty="0" smtClean="0"/>
              <a:t>فضلت حكومة سالزبري لمواجهة التزاحم الألماني في شرق أفريقيا – استغلال الاتفاقيات الدولية في هذه المنطقة لشراء مساعدة ألمانيا . في روسيا وتركيا ومصر . فعقدت اتفاقية عام 1886 بين بريطانيا وألمانيا ، تضمنت تقسيم الإقليم الواقع بين نهرى روفوما وتانا إلى منطقتي نفوذ بريطانية وألمانية . ، ويمر الخط الفاصل بينهما من مصب نهر أومبا إلى بحيرة جيب على أن تكون الأراضي الواقعة شمال هذا الخط تابعة لنفوذ بريطانيا ، والأراضي الواقعة جنوبه للنفوذ الألماني . </a:t>
            </a:r>
            <a:endParaRPr lang="ar-SA" dirty="0"/>
          </a:p>
        </p:txBody>
      </p:sp>
    </p:spTree>
    <p:extLst>
      <p:ext uri="{BB962C8B-B14F-4D97-AF65-F5344CB8AC3E}">
        <p14:creationId xmlns:p14="http://schemas.microsoft.com/office/powerpoint/2010/main" val="3904589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خط الحدود يتوقف عند شرقي بحيرة فكتوريا </a:t>
            </a:r>
            <a:endParaRPr lang="ar-SA" dirty="0"/>
          </a:p>
        </p:txBody>
      </p:sp>
      <p:sp>
        <p:nvSpPr>
          <p:cNvPr id="3" name="Content Placeholder 2"/>
          <p:cNvSpPr>
            <a:spLocks noGrp="1"/>
          </p:cNvSpPr>
          <p:nvPr>
            <p:ph idx="1"/>
          </p:nvPr>
        </p:nvSpPr>
        <p:spPr/>
        <p:txBody>
          <a:bodyPr/>
          <a:lstStyle/>
          <a:p>
            <a:r>
              <a:rPr lang="ar-SA" dirty="0" smtClean="0"/>
              <a:t>وهكذا أصبح خط الحدود بين منطقتى النفوذ البريطانية والألمانية كما ورد فى اتفاقية 1886 يتوقف عند شرقي بحيرة فيكتوريا . وبالتالي صار شرق أفريقيا وبخاصة الجزء الذى تمتد حدوده الداخلية إلى بحيرة فكتوريا وبحيرة البرت ، مفتوحا إلى حد بعيد ، مما جعل هذا الإقليم موضع نزاع طويل بين بريطانيا وألمانيا ، كما أصبح محور اهتمام الدول الأوربية لعدة سنوات . </a:t>
            </a:r>
            <a:endParaRPr lang="ar-SA" dirty="0"/>
          </a:p>
        </p:txBody>
      </p:sp>
    </p:spTree>
    <p:extLst>
      <p:ext uri="{BB962C8B-B14F-4D97-AF65-F5344CB8AC3E}">
        <p14:creationId xmlns:p14="http://schemas.microsoft.com/office/powerpoint/2010/main" val="3152923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بريطانيا أثارت المنافسة بين الدول الأخرى </a:t>
            </a:r>
            <a:endParaRPr lang="ar-SA" dirty="0"/>
          </a:p>
        </p:txBody>
      </p:sp>
      <p:sp>
        <p:nvSpPr>
          <p:cNvPr id="3" name="Content Placeholder 2"/>
          <p:cNvSpPr>
            <a:spLocks noGrp="1"/>
          </p:cNvSpPr>
          <p:nvPr>
            <p:ph idx="1"/>
          </p:nvPr>
        </p:nvSpPr>
        <p:spPr/>
        <p:txBody>
          <a:bodyPr/>
          <a:lstStyle/>
          <a:p>
            <a:r>
              <a:rPr lang="ar-SA" dirty="0" smtClean="0"/>
              <a:t>والملاحظ أن الدبلوماسية البريطانية نفسها هي التى أثارت المنافسة بين الدول الأخرى ، بقيامها بالتدخل في آعالي النيل . وهو التدخل الذى بدأ قبل حدوث تهديد جدى لمياه النيل بفترة طويلة </a:t>
            </a:r>
            <a:endParaRPr lang="ar-SA" dirty="0"/>
          </a:p>
        </p:txBody>
      </p:sp>
    </p:spTree>
    <p:extLst>
      <p:ext uri="{BB962C8B-B14F-4D97-AF65-F5344CB8AC3E}">
        <p14:creationId xmlns:p14="http://schemas.microsoft.com/office/powerpoint/2010/main" val="782497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حملة آمين باشا </a:t>
            </a:r>
            <a:endParaRPr lang="ar-SA" dirty="0"/>
          </a:p>
        </p:txBody>
      </p:sp>
      <p:sp>
        <p:nvSpPr>
          <p:cNvPr id="3" name="Content Placeholder 2"/>
          <p:cNvSpPr>
            <a:spLocks noGrp="1"/>
          </p:cNvSpPr>
          <p:nvPr>
            <p:ph idx="1"/>
          </p:nvPr>
        </p:nvSpPr>
        <p:spPr/>
        <p:txBody>
          <a:bodyPr/>
          <a:lstStyle/>
          <a:p>
            <a:r>
              <a:rPr lang="ar-SA" dirty="0" smtClean="0"/>
              <a:t>فالمركز الحرج الذى آلت إليه قوات أمين حاكم المديرية الأستوائية – نتيجة اندلاع الثورة المهدية في السودان واشتدادها في المديريات الجنوبية – دفع سالزبري إلى الموافقة على حملة الإنقاذ الخاصة بأمين باشا . </a:t>
            </a:r>
          </a:p>
          <a:p>
            <a:r>
              <a:rPr lang="ar-SA" dirty="0" smtClean="0"/>
              <a:t>أدى هذا التدخل من جانب السياسة البريطانية إلى حدوث تسابق بين الدول الأوربية الأخرى وبخاصة بليجكا وألمانيا من أجل إدخال أمين باشا في خدمتها وضم مديريته إلى أملاكها . </a:t>
            </a:r>
            <a:endParaRPr lang="ar-SA" dirty="0"/>
          </a:p>
        </p:txBody>
      </p:sp>
    </p:spTree>
    <p:extLst>
      <p:ext uri="{BB962C8B-B14F-4D97-AF65-F5344CB8AC3E}">
        <p14:creationId xmlns:p14="http://schemas.microsoft.com/office/powerpoint/2010/main" val="935018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728</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المشروع الألماني في أفريقيا </vt:lpstr>
      <vt:lpstr>الجمعيات الاستعمارية الألمانية </vt:lpstr>
      <vt:lpstr>المنافسة بين بريطانيا وألمانيا </vt:lpstr>
      <vt:lpstr>ألمانيا تطلب المكافأة من ألمانيا </vt:lpstr>
      <vt:lpstr>تخلي سلطان زنجبار عن المناطق الداخلية في شرق أفريقيا لألمانيا </vt:lpstr>
      <vt:lpstr>شراء مساعدة ألمانيا </vt:lpstr>
      <vt:lpstr>خط الحدود يتوقف عند شرقي بحيرة فكتوريا </vt:lpstr>
      <vt:lpstr>بريطانيا أثارت المنافسة بين الدول الأخرى </vt:lpstr>
      <vt:lpstr>حملة آمين باشا </vt:lpstr>
      <vt:lpstr>حملة كارل بيترز 1888</vt:lpstr>
      <vt:lpstr>موقف بريطانيا من الحملة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المشروع الألماني في أفريقيا</dc:title>
  <dc:creator>khalednaghia</dc:creator>
  <cp:lastModifiedBy>khalednaghia</cp:lastModifiedBy>
  <cp:revision>10</cp:revision>
  <dcterms:created xsi:type="dcterms:W3CDTF">2015-10-21T16:56:28Z</dcterms:created>
  <dcterms:modified xsi:type="dcterms:W3CDTF">2015-10-21T19:00:39Z</dcterms:modified>
</cp:coreProperties>
</file>